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orge%20Personal\Alpha%20Research%20Group,%20Inc\Proyectos\Psoriasis%20Puerto%20Rico\Resultados\Psoriasis%20PR%20-%20Exploratorio%20Base%20datos%20final%20-%20Ver%20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Sexo de Nacimiento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1"/>
          <c:order val="1"/>
          <c:dPt>
            <c:idx val="0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3B9-4D91-B208-164AD1039AB7}"/>
              </c:ext>
            </c:extLst>
          </c:dPt>
          <c:dPt>
            <c:idx val="1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3B9-4D91-B208-164AD1039AB7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B9-4D91-B208-164AD1039AB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B9-4D91-B208-164AD1039A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Gráficas!$P$4:$P$5</c:f>
              <c:strCache>
                <c:ptCount val="2"/>
                <c:pt idx="0">
                  <c:v>Hombre</c:v>
                </c:pt>
                <c:pt idx="1">
                  <c:v>Mujer</c:v>
                </c:pt>
              </c:strCache>
              <c:extLst/>
            </c:strRef>
          </c:cat>
          <c:val>
            <c:numRef>
              <c:f>Gráficas!$R$4:$R$5</c:f>
              <c:numCache>
                <c:formatCode>0.0%</c:formatCode>
                <c:ptCount val="2"/>
                <c:pt idx="0">
                  <c:v>0.27611940298507465</c:v>
                </c:pt>
                <c:pt idx="1">
                  <c:v>0.72388059701492535</c:v>
                </c:pt>
              </c:numCache>
              <c:extLst/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 </c15:sqref>
                        </c15:formulaRef>
                      </c:ext>
                    </c:extLst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4-93B9-4D91-B208-164AD1039A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dPt>
                  <c:idx val="0"/>
                  <c:bubble3D val="0"/>
                  <c:spPr>
                    <a:solidFill>
                      <a:schemeClr val="accent1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6-93B9-4D91-B208-164AD1039AB7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8-93B9-4D91-B208-164AD1039AB7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Gráficas!$P$4:$P$5</c15:sqref>
                        </c15:formulaRef>
                      </c:ext>
                    </c:extLst>
                    <c:strCache>
                      <c:ptCount val="2"/>
                      <c:pt idx="0">
                        <c:v>Hombre</c:v>
                      </c:pt>
                      <c:pt idx="1">
                        <c:v>Mujer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Gráficas!$Q$4:$Q$5</c15:sqref>
                        </c15:formulaRef>
                      </c:ext>
                    </c:extLst>
                    <c:numCache>
                      <c:formatCode>#,##0</c:formatCode>
                      <c:ptCount val="2"/>
                      <c:pt idx="0">
                        <c:v>111</c:v>
                      </c:pt>
                      <c:pt idx="1">
                        <c:v>291</c:v>
                      </c:pt>
                    </c:numCache>
                  </c:numRef>
                </c:val>
                <c:extLst>
                  <c:ext uri="{02D57815-91ED-43cb-92C2-25804820EDAC}">
                    <c15:filteredSeriesTitle>
                      <c15:tx>
                        <c:strRef>
                          <c:extLst>
                            <c:ext uri="{02D57815-91ED-43cb-92C2-25804820EDAC}">
                              <c15:formulaRef>
                                <c15:sqref> </c15:sqref>
                              </c15:formulaRef>
                            </c:ext>
                          </c:extLst>
                        </c:strRef>
                      </c15:tx>
                    </c15:filteredSeriesTitle>
                  </c:ext>
                  <c:ext xmlns:c16="http://schemas.microsoft.com/office/drawing/2014/chart" uri="{C3380CC4-5D6E-409C-BE32-E72D297353CC}">
                    <c16:uniqueId val="{00000009-93B9-4D91-B208-164AD1039AB7}"/>
                  </c:ext>
                </c:extLst>
              </c15:ser>
            </c15:filteredPieSeries>
          </c:ext>
        </c:extLst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C1815-C258-3740-9869-EA6BC3DD27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8D881A-2207-BC37-528D-163E8BED3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EEA34-97D0-CB03-329B-F5D0EB349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60F3-4386-4DD3-8CF4-D0A302117486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630E3-3131-B6CA-1486-95486A9FE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1CC33-F270-55B5-7C60-4A0F72D8C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986E-39BB-41A7-87E3-C439A65E1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54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15D57-26B3-C561-3785-21C7646B4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8C0EC6-1C6E-4473-E763-9B54FF19D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826AA-1B07-4D6C-3E63-77D228AE9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60F3-4386-4DD3-8CF4-D0A302117486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D673A-CD3B-7D78-C46C-B9C641BB0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F7451-A0C3-40F0-A97C-2C5CC9247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986E-39BB-41A7-87E3-C439A65E1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15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012312-DD29-1512-5029-547820F31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2DC2BA-4C70-3A62-CB01-88749D093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704A6-1957-4B4E-9399-F51952B3E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60F3-4386-4DD3-8CF4-D0A302117486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5BB37-7901-DD78-9E8F-66FA138E5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7446D-5672-0614-9171-918794BD0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986E-39BB-41A7-87E3-C439A65E1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191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60061-006E-EA2A-39C1-EE2D51E1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704CF-F04E-F05F-0BBA-7F3ED1E2C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90C36-FB0B-1F5F-62DF-F78F8A0D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60F3-4386-4DD3-8CF4-D0A302117486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1DCC7-577E-7551-9E49-DDD947A43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17B27-5D06-79DE-4E4A-B98809C83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986E-39BB-41A7-87E3-C439A65E1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5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40D75-E18F-AE7D-63C8-C7C936664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57EE6-A427-2DAE-482C-E17EA4EA6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A3325-41E2-68D1-63E3-71101F287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60F3-4386-4DD3-8CF4-D0A302117486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83001-2419-5652-8D3A-F028CF2FD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9FB6D-7E6F-1753-119F-29E283E19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986E-39BB-41A7-87E3-C439A65E1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0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ECED9-1BFB-B3CD-B7C3-BBF63E648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45093-6C03-7771-21A4-E607D8DC4E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64B94-E7B6-E122-C9FF-9AF6062E3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84AA83-3C41-5BAF-C8F1-519F72A08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60F3-4386-4DD3-8CF4-D0A302117486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D76C2-BC3B-0E6D-60FF-8148AE8A2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6F223-4E20-BC0C-B2B2-7F34D1EA8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986E-39BB-41A7-87E3-C439A65E1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8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FC162-7E5F-7FF2-F98A-22A5BAE21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D92D7B-ECF7-5AA0-2C21-D15A2B0A8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B0AE3C-3A29-4758-5E33-D9B218134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EAF503-2A50-5B78-0919-4D257AC870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F3B808-AC13-3510-5EA6-8730E0936C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26DAD0-B084-3781-A2DF-C95ED6932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60F3-4386-4DD3-8CF4-D0A302117486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50DAF1-CF3E-1C75-32F8-4C6A9BF36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97FDD3-E9AB-E427-96EB-79229A273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986E-39BB-41A7-87E3-C439A65E1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21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BF64D-149B-C332-DBAF-02CD93A0F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03E2DF-EF10-A7CE-F726-3100C27BE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60F3-4386-4DD3-8CF4-D0A302117486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1BF83F-92E2-45DD-8667-27CF64B68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2426F6-B2EF-8D6C-298E-B0812FA99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986E-39BB-41A7-87E3-C439A65E1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18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0898CC-67D1-040F-26A1-7A366B464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60F3-4386-4DD3-8CF4-D0A302117486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9C029A-DE4B-2671-92C7-21099F1D8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6521F7-F85A-8853-003C-E443C07BE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986E-39BB-41A7-87E3-C439A65E1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4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96BB5-82A5-D02C-1D2F-EE45025F5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DCD82-9AA6-1A9D-0B60-EA78B9B48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3B28D2-8412-9A88-7FFC-EAA2B2B87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970FC-C0C4-804B-E1E4-D560FD208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60F3-4386-4DD3-8CF4-D0A302117486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43081A-D9B9-7393-7E9E-18386F84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068FA1-8CC7-D9A7-D242-C8591F8FE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986E-39BB-41A7-87E3-C439A65E1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0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374C0-E06D-8E82-7B3E-7850742C0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5164DF-D55D-3083-C32D-C8FCDFBDD3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5348EF-3443-67FA-D54C-6C5A9C054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54A59D-AABD-D070-0CC4-F1DEFEE4F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60F3-4386-4DD3-8CF4-D0A302117486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C8D9F-EB21-23B4-9EA7-947FAFEB7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1D0724-F456-18D6-7A90-B17D40730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986E-39BB-41A7-87E3-C439A65E1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01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6209FB-0580-2A4D-3340-47A968ABE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29E0C2-F377-CA65-F855-80080BA2D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8721F-F426-0CAA-237E-FC000BBAC4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8960F3-4386-4DD3-8CF4-D0A302117486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BE4E9-82AD-53B2-118A-07D03E3BCA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CA290-85AB-9F93-BF08-077DCC194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5A986E-39BB-41A7-87E3-C439A65E16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4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12233E-7DEE-6E5A-C67E-E7A03F9DD4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783" y="791150"/>
            <a:ext cx="3874082" cy="126876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C03D9C5-D700-1765-5A0B-38509C047B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6338" y="4305546"/>
            <a:ext cx="2449297" cy="1802314"/>
          </a:xfrm>
          <a:prstGeom prst="rect">
            <a:avLst/>
          </a:prstGeom>
        </p:spPr>
      </p:pic>
      <p:pic>
        <p:nvPicPr>
          <p:cNvPr id="5" name="Picture 4" descr="A logo with purple letters and orange rays&#10;&#10;AI-generated content may be incorrect.">
            <a:extLst>
              <a:ext uri="{FF2B5EF4-FFF2-40B4-BE49-F238E27FC236}">
                <a16:creationId xmlns:a16="http://schemas.microsoft.com/office/drawing/2014/main" id="{D6C13A53-4695-956E-C050-C2116E3C1BB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77591" y="2318635"/>
            <a:ext cx="2848232" cy="1723180"/>
          </a:xfrm>
          <a:prstGeom prst="rect">
            <a:avLst/>
          </a:prstGeom>
          <a:noFill/>
        </p:spPr>
      </p:pic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B9A1D9BC-1455-4308-9ABD-A3F8EDB67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A03B-D39E-9E06-44DA-9E17819C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5961" y="962526"/>
            <a:ext cx="5384800" cy="3210689"/>
          </a:xfrm>
        </p:spPr>
        <p:txBody>
          <a:bodyPr anchor="b">
            <a:normAutofit/>
          </a:bodyPr>
          <a:lstStyle/>
          <a:p>
            <a:pPr algn="l"/>
            <a:r>
              <a:rPr lang="en-US" sz="5600" dirty="0" err="1"/>
              <a:t>Estudio</a:t>
            </a:r>
            <a:r>
              <a:rPr lang="en-US" sz="5600" dirty="0"/>
              <a:t> </a:t>
            </a:r>
            <a:r>
              <a:rPr lang="en-US" sz="5600" dirty="0" err="1"/>
              <a:t>Exploratorio</a:t>
            </a:r>
            <a:r>
              <a:rPr lang="en-US" sz="5600" dirty="0"/>
              <a:t>: Psoriasis </a:t>
            </a:r>
            <a:r>
              <a:rPr lang="en-US" sz="5600" dirty="0" err="1"/>
              <a:t>en</a:t>
            </a:r>
            <a:r>
              <a:rPr lang="en-US" sz="5600" dirty="0"/>
              <a:t> Puerto Rico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A24384-5B80-CE6C-FAD6-FB9840B98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5960" y="4269462"/>
            <a:ext cx="4729701" cy="1095017"/>
          </a:xfrm>
        </p:spPr>
        <p:txBody>
          <a:bodyPr anchor="t">
            <a:normAutofit/>
          </a:bodyPr>
          <a:lstStyle/>
          <a:p>
            <a:pPr algn="l"/>
            <a:r>
              <a:rPr lang="en-US" sz="1300" dirty="0"/>
              <a:t>Asociación Puertorriqueña Ayuda al Paciente de Psoriasis</a:t>
            </a:r>
          </a:p>
          <a:p>
            <a:pPr algn="l"/>
            <a:r>
              <a:rPr lang="en-US" sz="1300" dirty="0"/>
              <a:t>International Federation of Psoriasis Associations (IFPA)</a:t>
            </a:r>
          </a:p>
          <a:p>
            <a:pPr algn="l"/>
            <a:r>
              <a:rPr lang="en-US" sz="1300" dirty="0"/>
              <a:t>Alpha Research Group Inc.</a:t>
            </a:r>
          </a:p>
        </p:txBody>
      </p:sp>
    </p:spTree>
    <p:extLst>
      <p:ext uri="{BB962C8B-B14F-4D97-AF65-F5344CB8AC3E}">
        <p14:creationId xmlns:p14="http://schemas.microsoft.com/office/powerpoint/2010/main" val="3950115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C31E1F-7F49-433F-46CD-2F3FDFB5A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 dirty="0"/>
              <a:t>INTRODUCCION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8F737-073A-D762-97EB-A44B899D6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69308" cy="36394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S" sz="2200" dirty="0"/>
              <a:t>El estudio exploratorio sobre la enfermedad de psoriasis en Puerto Rico se realizó mediante una encuesta electrónica en la plataforma Formsite. Las personas encuestadas (n = 402) participaron de manera voluntaria; no se realizó un muestreo científico. </a:t>
            </a:r>
          </a:p>
          <a:p>
            <a:pPr marL="0" indent="0">
              <a:buNone/>
            </a:pPr>
            <a:r>
              <a:rPr lang="es-ES" sz="2200" dirty="0"/>
              <a:t>El cuestionario estuvo disponible a las personas que deseaban participar por un periodo de cuatro (4) meses, desde mediados de Julio/2024 hasta mediados de Noviembre/2024.</a:t>
            </a:r>
          </a:p>
          <a:p>
            <a:pPr marL="0" indent="0">
              <a:buNone/>
            </a:pPr>
            <a:r>
              <a:rPr lang="es-ES" sz="2200" dirty="0"/>
              <a:t>El estudio es parte del programa de Uplifting Program de IFPA (International Federation of Psoriasis Associations; A Global Leader In Fighting Psoriatic Disease) y auspiciado por la Asociación Puertorriqueña de Ayuda al Paciente de Psoriasis.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06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13146D-E7F0-C17B-A0BD-7A34DE35D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4000" dirty="0"/>
              <a:t>Resumen del </a:t>
            </a:r>
            <a:r>
              <a:rPr lang="en-US" sz="4000"/>
              <a:t>Estudio</a:t>
            </a:r>
            <a:endParaRPr lang="en-US" sz="400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9CF4E-6152-0CC6-4E31-F916D2F39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es-ES" sz="1700" dirty="0"/>
              <a:t>El sub diagnóstico, la cronificación, el impacto en la calidad de vida, las barreras de acceso a tratamientos y la falta de apoyo psicológico adecuado reflejan problemas comunes a nivel global en el manejo de la psoriasis, particularmente en entornos con recursos limitados. </a:t>
            </a:r>
          </a:p>
          <a:p>
            <a:r>
              <a:rPr lang="es-ES" sz="1700" dirty="0"/>
              <a:t>En el contexto específico de Puerto Rico, con sus particularidades en acceso a la salud y las preocupaciones psicosociales, subraya la necesidad de un enfoque integral que incluya mejor educación, acceso a tratamiento y apoyo emocional para los pacientes.</a:t>
            </a:r>
            <a:endParaRPr lang="en-US" sz="17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Sample being pipetted into a petri dish">
            <a:extLst>
              <a:ext uri="{FF2B5EF4-FFF2-40B4-BE49-F238E27FC236}">
                <a16:creationId xmlns:a16="http://schemas.microsoft.com/office/drawing/2014/main" id="{16E247A1-E428-813A-1C28-AE711F3F651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2889" r="2" b="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508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49FB5C3-7336-4FE0-A30C-CC0A3646D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9A6B5CE-CB1D-48EE-8B43-E952235C8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3F3EAA5-4E15-400B-BBA3-82B3F49A2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2BA2E40-BE9B-4C54-9CDD-40EE804CC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0DA909B4-15FF-46A6-8A7F-7AEF977FE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517897"/>
            <a:ext cx="11111729" cy="585796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55714" y="2263365"/>
            <a:ext cx="49377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5264E-77FC-1828-81F8-F73C99C26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715" y="2508105"/>
            <a:ext cx="5040285" cy="363249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306F8A-F35B-C4BB-01E7-6868A71F2AA1}"/>
              </a:ext>
            </a:extLst>
          </p:cNvPr>
          <p:cNvSpPr txBox="1"/>
          <p:nvPr/>
        </p:nvSpPr>
        <p:spPr>
          <a:xfrm>
            <a:off x="1215049" y="2606533"/>
            <a:ext cx="49203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Los participantes de la encuesta fueron mayormente mujeres (72.4%)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La edad promedio de todos los participantes es: 49.7 años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La mayoría de los participantes residen en la región Metro, seguido por la región de Caguas, Bayamón y Ponce en orden de mayor a menor participación.</a:t>
            </a:r>
          </a:p>
          <a:p>
            <a:endParaRPr lang="en-US" dirty="0"/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C682AC0F-0DB0-BB3A-A8A7-091DA3FC83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4582519"/>
              </p:ext>
            </p:extLst>
          </p:nvPr>
        </p:nvGraphicFramePr>
        <p:xfrm>
          <a:off x="6855227" y="672016"/>
          <a:ext cx="4572000" cy="2567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8ED7BC4D-F7A7-02F6-CEDF-5893A7C568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371352"/>
              </p:ext>
            </p:extLst>
          </p:nvPr>
        </p:nvGraphicFramePr>
        <p:xfrm>
          <a:off x="7271826" y="3446880"/>
          <a:ext cx="3738802" cy="2076058"/>
        </p:xfrm>
        <a:graphic>
          <a:graphicData uri="http://schemas.openxmlformats.org/drawingml/2006/table">
            <a:tbl>
              <a:tblPr/>
              <a:tblGrid>
                <a:gridCol w="1144827">
                  <a:extLst>
                    <a:ext uri="{9D8B030D-6E8A-4147-A177-3AD203B41FA5}">
                      <a16:colId xmlns:a16="http://schemas.microsoft.com/office/drawing/2014/main" val="1897678813"/>
                    </a:ext>
                  </a:extLst>
                </a:gridCol>
                <a:gridCol w="1536097">
                  <a:extLst>
                    <a:ext uri="{9D8B030D-6E8A-4147-A177-3AD203B41FA5}">
                      <a16:colId xmlns:a16="http://schemas.microsoft.com/office/drawing/2014/main" val="3227334819"/>
                    </a:ext>
                  </a:extLst>
                </a:gridCol>
                <a:gridCol w="1057878">
                  <a:extLst>
                    <a:ext uri="{9D8B030D-6E8A-4147-A177-3AD203B41FA5}">
                      <a16:colId xmlns:a16="http://schemas.microsoft.com/office/drawing/2014/main" val="1206623902"/>
                    </a:ext>
                  </a:extLst>
                </a:gridCol>
              </a:tblGrid>
              <a:tr h="321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Región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Frecuencia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Porciento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912602"/>
                  </a:ext>
                </a:extLst>
              </a:tr>
              <a:tr h="2192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Metro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617766"/>
                  </a:ext>
                </a:extLst>
              </a:tr>
              <a:tr h="2192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Caguas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616956"/>
                  </a:ext>
                </a:extLst>
              </a:tr>
              <a:tr h="2192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Bayamón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776447"/>
                  </a:ext>
                </a:extLst>
              </a:tr>
              <a:tr h="2192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Ponce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5529136"/>
                  </a:ext>
                </a:extLst>
              </a:tr>
              <a:tr h="2192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Arecibo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11.9%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38118"/>
                  </a:ext>
                </a:extLst>
              </a:tr>
              <a:tr h="2192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Mayagüez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10.9%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923714"/>
                  </a:ext>
                </a:extLst>
              </a:tr>
              <a:tr h="2192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Fajardo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945155"/>
                  </a:ext>
                </a:extLst>
              </a:tr>
              <a:tr h="2192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230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882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E18F6E8B-15ED-43C7-94BA-91549A651C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04803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089A89A-1E9C-4761-9DFF-53C275FBF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0" y="257770"/>
            <a:ext cx="4837176" cy="297996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F40F53-444D-69F5-0FBC-1D2A53CD3D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4162" y="540486"/>
            <a:ext cx="4324849" cy="241453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0" y="3462252"/>
            <a:ext cx="4837176" cy="297996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8EA1B43-1F95-2934-5385-D891D0BCF0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4162" y="3776892"/>
            <a:ext cx="4324849" cy="235068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57547D0-936F-841F-A061-95B0770F2323}"/>
              </a:ext>
            </a:extLst>
          </p:cNvPr>
          <p:cNvSpPr txBox="1"/>
          <p:nvPr/>
        </p:nvSpPr>
        <p:spPr>
          <a:xfrm>
            <a:off x="1119673" y="1754155"/>
            <a:ext cx="506652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El tipo de psoriasis con mayor prevalencia reportado por los participantes es psoriasis de placas, seguido de psoriasis </a:t>
            </a:r>
            <a:r>
              <a:rPr lang="es-ES" dirty="0" err="1"/>
              <a:t>guttata</a:t>
            </a:r>
            <a:r>
              <a:rPr lang="es-ES" dirty="0"/>
              <a:t>, artritis psoriásica y psoriasis inversa.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El 38.7% de los participantes desconoce su tipo de psoriasis.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Un 67.7% reportó que la psoriasis afecta su calidad de vida de manera moderada, mucho o extrema. Esto presenta un cuadro de la necesidad de apoyo que tiene el paciente de psoriasis para manejar su condición.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29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FDA266A-26E2-75F9-3C49-07741769D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303" y="1119116"/>
            <a:ext cx="6331370" cy="2213635"/>
          </a:xfrm>
          <a:prstGeom prst="rect">
            <a:avLst/>
          </a:prstGeom>
        </p:spPr>
      </p:pic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23AFAB-C7FC-3151-EB4C-7A819C93A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667" y="3525250"/>
            <a:ext cx="8921672" cy="118627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Las mayores dificultades que los pacientes de Psoriasis enfrentan para atender su condición son</a:t>
            </a:r>
            <a:r>
              <a:rPr lang="es-ES" sz="2400" dirty="0"/>
              <a:t>: aprobación de procedimientos o medicamentos por parte del plan médico y costos </a:t>
            </a:r>
            <a:r>
              <a:rPr lang="es-E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 tratamiento. </a:t>
            </a:r>
            <a:endParaRPr lang="en-US" sz="2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0600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1635</TotalTime>
  <Words>435</Words>
  <Application>Microsoft Office PowerPoint</Application>
  <PresentationFormat>Panorámica</PresentationFormat>
  <Paragraphs>47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Estudio Exploratorio: Psoriasis en Puerto Rico</vt:lpstr>
      <vt:lpstr>INTRODUCCION</vt:lpstr>
      <vt:lpstr>Resumen del Estudio</vt:lpstr>
      <vt:lpstr>Presentación de PowerPoint</vt:lpstr>
      <vt:lpstr>Presentación de PowerPoint</vt:lpstr>
      <vt:lpstr>Las mayores dificultades que los pacientes de Psoriasis enfrentan para atender su condición son: aprobación de procedimientos o medicamentos por parte del plan médico y costos del tratamiento.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Jorge E. Diaz</dc:creator>
  <cp:lastModifiedBy>Iraida Cintron</cp:lastModifiedBy>
  <cp:revision>14</cp:revision>
  <dcterms:created xsi:type="dcterms:W3CDTF">2025-03-09T22:20:18Z</dcterms:created>
  <dcterms:modified xsi:type="dcterms:W3CDTF">2025-03-12T14:24:02Z</dcterms:modified>
</cp:coreProperties>
</file>